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1" r:id="rId5"/>
    <p:sldId id="262" r:id="rId6"/>
    <p:sldId id="268" r:id="rId7"/>
    <p:sldId id="269" r:id="rId8"/>
    <p:sldId id="260" r:id="rId9"/>
    <p:sldId id="263" r:id="rId10"/>
    <p:sldId id="259" r:id="rId11"/>
    <p:sldId id="264" r:id="rId12"/>
    <p:sldId id="265" r:id="rId13"/>
    <p:sldId id="267" r:id="rId14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 varScale="1">
        <p:scale>
          <a:sx n="83" d="100"/>
          <a:sy n="83" d="100"/>
        </p:scale>
        <p:origin x="8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08A5013F-37C3-4718-A82F-6D84EF53861C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8D1E0231-D3E2-4DE3-BF0F-F32C40981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000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1E0231-D3E2-4DE3-BF0F-F32C409815B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434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A3973-59A5-6312-40C6-BBF2D64014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6975F9-12A1-FE63-FF9F-C9B8E62D74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90A9D1-0BA5-DD39-C39E-7AC3049F0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99C22-9C1D-43F2-BC25-8DAAFA635667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97FC4-78F9-A17C-658A-D95A305E2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29164A-84D9-A7A7-6C52-B676B96C2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EE752-7009-4387-B4C0-05BEB0ED8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260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7EF43-203E-02A9-6CEB-01CF9F9B9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F790F-5A1B-6675-A2C2-92CB2F9378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6D4B95-7083-B2EB-1F2C-E8715AFBB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99C22-9C1D-43F2-BC25-8DAAFA635667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A4E11-E962-7481-2266-4D6FD193E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6E48BD-6634-8F6C-CB26-3DBA973E3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EE752-7009-4387-B4C0-05BEB0ED8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420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9839C-D503-2B53-36A7-5F007EF1E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9516F3-8CE3-8D8C-9A1E-2EFC214B4F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2A83D2-35AD-2286-575B-0B907607A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99C22-9C1D-43F2-BC25-8DAAFA635667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B9D2A-476F-ECFC-5609-67929D4F4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9BF35-AD53-9DBD-C059-009E007E8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EE752-7009-4387-B4C0-05BEB0ED8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067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A644F-54A2-87C3-53C7-2015E46D1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B9B501-553D-FCBA-1686-E07E6E2C85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0F2D04-1A7F-81FF-CF3A-CD25539BDE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FCDD10-294F-DFA4-AE84-84A17A91A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99C22-9C1D-43F2-BC25-8DAAFA635667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E51DE3-097D-50AD-30C6-23C9813EB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0B59FB-B5F1-290C-F147-FAA6765EE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EE752-7009-4387-B4C0-05BEB0ED8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638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657DE-A362-54D1-2F52-3E00EB241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EC58D8-26F3-FBA8-2CE4-E8D0D093FB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21C5CA-DAC6-2CA1-5136-ED0B04F1C2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544D7B-FDB3-E5E6-E7B0-464B90B8E6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9039B5-89BF-0515-4DDB-A1FEB6C56A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3AB7EA-AA09-275D-E4F5-CA1FD8FDA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99C22-9C1D-43F2-BC25-8DAAFA635667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3DC273-1C66-192F-3844-42075637C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560CB1-C1BD-EF14-6C60-056F30EB6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EE752-7009-4387-B4C0-05BEB0ED8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13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0AB43-DA32-53DA-68A0-DC55609DF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F6B3D2-0B07-023F-183B-85B789CB5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99C22-9C1D-43F2-BC25-8DAAFA635667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6D3621-386B-CED7-CDE8-7E898A6BB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46C701-E2ED-D63A-4D03-AAF94556C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EE752-7009-4387-B4C0-05BEB0ED8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27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529E24-D3B7-CDB9-DFBC-ADE9BE9FD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99C22-9C1D-43F2-BC25-8DAAFA635667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64E88C-E1B5-41E9-B339-FDD4BB094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3F1ABB-63FB-FA2B-65A3-4D4D47780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EE752-7009-4387-B4C0-05BEB0ED8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615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6367A-4DF9-9FBE-6D6B-9BC3E541B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C036A-0F8C-EC35-DEDD-2E8D5A544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60729F-4C5E-0F3C-8B18-B01858D80C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580DD1-08C5-DE79-A18E-03BC5CB9C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99C22-9C1D-43F2-BC25-8DAAFA635667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4FAA7E-30A2-1F09-654E-2B8806110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DE2460-6BB2-7C60-C5B4-C3EF49B15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EE752-7009-4387-B4C0-05BEB0ED8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191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5B977-BE81-B4F4-51D0-D6EFDDC52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FDB759-D8F9-895A-3186-E2D1BC9DB5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D1E048-AA9B-EF65-476F-A79BB68118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F91B4B-1B2B-E466-0BB2-69CC1FAA6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99C22-9C1D-43F2-BC25-8DAAFA635667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B0ECD1-D8EC-AA21-52D7-E5A8EC2E0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CA127C-867F-CAFB-E17F-2A35A3DCF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EE752-7009-4387-B4C0-05BEB0ED8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060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A1A83-FF28-36A6-7EE6-34CB4D039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62AF8F-4FC7-9053-C082-070CE128B5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70424E-51A0-83A4-13BE-F975C7825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99C22-9C1D-43F2-BC25-8DAAFA635667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7F9D54-51D3-3128-C06C-1098110A5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6A058-3360-CAC1-670F-B688E3A81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EE752-7009-4387-B4C0-05BEB0ED8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362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735D76-814F-2663-B98A-D7C8B8C261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236B05-E029-C239-D297-520DFA5775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29AB03-4021-72B4-BA9F-CAC9FC4EB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99C22-9C1D-43F2-BC25-8DAAFA635667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F07C7-E0DD-A7F4-FDDA-2C0EA7701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2DD41-357C-490A-4AF5-C3106CF6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EE752-7009-4387-B4C0-05BEB0ED8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622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A641C3-1FE5-9AA7-CE94-A14AF1DBB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9C6C4F-5208-C378-972C-92E125613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48C9B-7A15-C7B2-082E-6A7C59E60A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399C22-9C1D-43F2-BC25-8DAAFA635667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0492D7-BA04-F2C5-28BD-75DA983D1A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14A32-90D2-AC13-53AC-7E97DB2DB5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0EE752-7009-4387-B4C0-05BEB0ED8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33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18052-2771-94F5-B72D-22068953AA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Whitewater’s TIF Subsidies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2E76A1-2195-037D-3644-7855888B9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4471" y="3454983"/>
            <a:ext cx="9144000" cy="2494404"/>
          </a:xfrm>
        </p:spPr>
        <p:txBody>
          <a:bodyPr>
            <a:normAutofit fontScale="85000" lnSpcReduction="10000"/>
          </a:bodyPr>
          <a:lstStyle/>
          <a:p>
            <a:endParaRPr lang="en-US" dirty="0"/>
          </a:p>
          <a:p>
            <a:r>
              <a:rPr lang="en-US" sz="3100" dirty="0"/>
              <a:t>Housing and Apartment Developments Under Consideration</a:t>
            </a:r>
          </a:p>
          <a:p>
            <a:r>
              <a:rPr lang="en-US" sz="3100" dirty="0"/>
              <a:t>Presented at the Whitewater Common Sense Citizens Meeting</a:t>
            </a:r>
          </a:p>
          <a:p>
            <a:r>
              <a:rPr lang="en-US" sz="3100" dirty="0"/>
              <a:t>February 19, 2025</a:t>
            </a:r>
          </a:p>
          <a:p>
            <a:r>
              <a:rPr lang="en-US" sz="3100" dirty="0"/>
              <a:t>Jeffery Knight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347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C9A48-18A1-AD02-1F7C-B29AB6C90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70136"/>
          </a:xfrm>
        </p:spPr>
        <p:txBody>
          <a:bodyPr/>
          <a:lstStyle/>
          <a:p>
            <a:r>
              <a:rPr lang="en-US" dirty="0"/>
              <a:t>TIF Approved and Proposed 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808FA898-E6AD-77A7-FCEB-3676EAD9AA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4809306"/>
              </p:ext>
            </p:extLst>
          </p:nvPr>
        </p:nvGraphicFramePr>
        <p:xfrm>
          <a:off x="690623" y="1435262"/>
          <a:ext cx="10810754" cy="53093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1262">
                  <a:extLst>
                    <a:ext uri="{9D8B030D-6E8A-4147-A177-3AD203B41FA5}">
                      <a16:colId xmlns:a16="http://schemas.microsoft.com/office/drawing/2014/main" val="2852595269"/>
                    </a:ext>
                  </a:extLst>
                </a:gridCol>
                <a:gridCol w="2529118">
                  <a:extLst>
                    <a:ext uri="{9D8B030D-6E8A-4147-A177-3AD203B41FA5}">
                      <a16:colId xmlns:a16="http://schemas.microsoft.com/office/drawing/2014/main" val="1516039481"/>
                    </a:ext>
                  </a:extLst>
                </a:gridCol>
                <a:gridCol w="2529118">
                  <a:extLst>
                    <a:ext uri="{9D8B030D-6E8A-4147-A177-3AD203B41FA5}">
                      <a16:colId xmlns:a16="http://schemas.microsoft.com/office/drawing/2014/main" val="2384990028"/>
                    </a:ext>
                  </a:extLst>
                </a:gridCol>
                <a:gridCol w="3091256">
                  <a:extLst>
                    <a:ext uri="{9D8B030D-6E8A-4147-A177-3AD203B41FA5}">
                      <a16:colId xmlns:a16="http://schemas.microsoft.com/office/drawing/2014/main" val="32952728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Project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Total TIF Subsidy 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Assessed Value 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City Subsidy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60878324"/>
                  </a:ext>
                </a:extLst>
              </a:tr>
              <a:tr h="62047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Neuman Southwest  WW Homes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$           11,494,628.00 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$        46,435,000.00 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24.7%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52260016"/>
                  </a:ext>
                </a:extLst>
              </a:tr>
              <a:tr h="62047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Neuman Southwest  WW Apart.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$             2,400,000.00 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$        11,565,000.00 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20.7%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94242600"/>
                  </a:ext>
                </a:extLst>
              </a:tr>
              <a:tr h="41630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Main Court M1 zoned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rgbClr val="FF0000"/>
                          </a:solidFill>
                          <a:effectLst/>
                        </a:rPr>
                        <a:t> $             2,400,000.00 </a:t>
                      </a:r>
                      <a:endParaRPr lang="en-US" sz="1800" b="0" i="0" u="none" strike="noStrike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$        11,565,000.00 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20.7%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63187631"/>
                  </a:ext>
                </a:extLst>
              </a:tr>
              <a:tr h="41630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Morraine</a:t>
                      </a:r>
                      <a:r>
                        <a:rPr lang="en-US" sz="1800" u="none" strike="noStrike" dirty="0">
                          <a:effectLst/>
                        </a:rPr>
                        <a:t> View Parkway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5,093,127.00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$        24,600,000.00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20.7%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91230015"/>
                  </a:ext>
                </a:extLst>
              </a:tr>
              <a:tr h="41630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Meadowview Court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$                 372,000.00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10,450,000.00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3.5%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57769711"/>
                  </a:ext>
                </a:extLst>
              </a:tr>
              <a:tr h="41630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Neuman </a:t>
                      </a:r>
                      <a:r>
                        <a:rPr lang="en-US" sz="1800" u="none" strike="noStrike" dirty="0" err="1">
                          <a:effectLst/>
                        </a:rPr>
                        <a:t>Parkcrest</a:t>
                      </a:r>
                      <a:r>
                        <a:rPr lang="en-US" sz="1800" u="none" strike="noStrike" dirty="0">
                          <a:effectLst/>
                        </a:rPr>
                        <a:t> 19 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$             1,579,834.00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$          6,838,290.00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23.1%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93829658"/>
                  </a:ext>
                </a:extLst>
              </a:tr>
              <a:tr h="223306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10849147"/>
                  </a:ext>
                </a:extLst>
              </a:tr>
              <a:tr h="223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Estimated *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55617653"/>
                  </a:ext>
                </a:extLst>
              </a:tr>
              <a:tr h="223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Total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23,339,589.00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$     111,453,290.00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20.9%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1320677"/>
                  </a:ext>
                </a:extLst>
              </a:tr>
              <a:tr h="223306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817288"/>
                  </a:ext>
                </a:extLst>
              </a:tr>
              <a:tr h="41630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Total subsidy of Apt.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$             9,893,127.00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C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26376943"/>
                  </a:ext>
                </a:extLst>
              </a:tr>
              <a:tr h="223306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9144081"/>
                  </a:ext>
                </a:extLst>
              </a:tr>
              <a:tr h="214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Total Subsidy of Homes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13,446,462.00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424819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074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28FA483-9A00-FCEA-1757-ED227FB58A4C}"/>
              </a:ext>
            </a:extLst>
          </p:cNvPr>
          <p:cNvSpPr txBox="1"/>
          <p:nvPr/>
        </p:nvSpPr>
        <p:spPr>
          <a:xfrm>
            <a:off x="1446836" y="856527"/>
            <a:ext cx="10035250" cy="5950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Southeastern Wisconsin Regional Planning Commission (SEWRPC), </a:t>
            </a:r>
          </a:p>
          <a:p>
            <a:pPr marL="285750" marR="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Walworth County Economic Development Alliance</a:t>
            </a:r>
          </a:p>
          <a:p>
            <a:pPr marL="285750" marR="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Professor Kurt Paulsen from the UW Department of Planning and Landscape Architecture in presentations to the city </a:t>
            </a:r>
          </a:p>
          <a:p>
            <a:pPr marL="285750" marR="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kern="1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en-US" sz="20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ll confirmed a vacancy rate for rentals of 4-6%. </a:t>
            </a:r>
          </a:p>
          <a:p>
            <a:pPr marL="285750" marR="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According to SEWRPC that rate meets HUD guidelines. </a:t>
            </a:r>
          </a:p>
          <a:p>
            <a:pPr marL="285750" marR="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Nothing urgent and certainly not a rental market crisis as the city has indicated. </a:t>
            </a:r>
          </a:p>
          <a:p>
            <a:pPr marL="285750" marR="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 top of that, a 90% property tax deferment for a seventeen-year Pay Go TIF subsidy is a burden on all the taxpayers outside of TIF. </a:t>
            </a:r>
          </a:p>
          <a:p>
            <a:pPr marL="285750" marR="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Requiring them to pick up the tab for all the various city services needed for all the new population. </a:t>
            </a:r>
          </a:p>
          <a:p>
            <a:pPr marL="285750" marR="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Additionally, the incentives on this project are two times higher than similar projects in Waterford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</a:pPr>
            <a:r>
              <a:rPr lang="en-US" sz="20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question is, WHY?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201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9083C20-CADB-FBA1-439B-00709E18A236}"/>
              </a:ext>
            </a:extLst>
          </p:cNvPr>
          <p:cNvSpPr txBox="1"/>
          <p:nvPr/>
        </p:nvSpPr>
        <p:spPr>
          <a:xfrm>
            <a:off x="289367" y="682906"/>
            <a:ext cx="11412637" cy="4846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Owner Occupied Housing Comparisons</a:t>
            </a: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Milton		77.4%</a:t>
            </a: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Waterford		76.7%</a:t>
            </a: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Fort Atkinson	70.2%</a:t>
            </a: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Jefferson		68.9%</a:t>
            </a: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Mukwonago	64.5%</a:t>
            </a: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Janesville		66.5%</a:t>
            </a: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Delavan		62.5%</a:t>
            </a: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East Troy		62.2%</a:t>
            </a: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Elkhorn		56.2%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Whitewater	29.5%</a:t>
            </a:r>
          </a:p>
        </p:txBody>
      </p:sp>
    </p:spTree>
    <p:extLst>
      <p:ext uri="{BB962C8B-B14F-4D97-AF65-F5344CB8AC3E}">
        <p14:creationId xmlns:p14="http://schemas.microsoft.com/office/powerpoint/2010/main" val="2667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6D5C980-3130-D7B5-BB17-79589104E66A}"/>
              </a:ext>
            </a:extLst>
          </p:cNvPr>
          <p:cNvSpPr txBox="1"/>
          <p:nvPr/>
        </p:nvSpPr>
        <p:spPr>
          <a:xfrm>
            <a:off x="636608" y="706057"/>
            <a:ext cx="11215868" cy="585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b="1" kern="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Tracy Cross,  June 30, 2023</a:t>
            </a: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b="1" kern="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POTENTIAL INCENTIVES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kern="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Even with a disciplined planning and design approach, it is possible that some incentives or concessions might also be necessary to bring the </a:t>
            </a:r>
            <a:r>
              <a:rPr lang="en-US" sz="2400" i="1" kern="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 sale products </a:t>
            </a:r>
            <a:r>
              <a:rPr lang="en-US" sz="2400" kern="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(as positioned) to market. </a:t>
            </a: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kern="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This will need to be determined through the planning process but may include some form of land cost relief (if possible), Tax Increment Financing (TIF) assistance or something similar. </a:t>
            </a: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kern="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 the rental products, it is unlikely that incentives/concessions would be required at benchmark rents.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n-US" sz="1800" b="1" i="0" u="none" strike="noStrike" baseline="0" dirty="0">
                <a:latin typeface="Arial" panose="020B0604020202020204" pitchFamily="34" charset="0"/>
              </a:rPr>
              <a:t>Residential Market Analysis</a:t>
            </a:r>
          </a:p>
          <a:p>
            <a:pPr algn="l"/>
            <a:r>
              <a:rPr lang="en-US" sz="1800" b="1" i="0" u="none" strike="noStrike" baseline="0" dirty="0">
                <a:latin typeface="Arial" panose="020B0604020202020204" pitchFamily="34" charset="0"/>
              </a:rPr>
              <a:t>Cedar Corporation</a:t>
            </a:r>
          </a:p>
          <a:p>
            <a:pPr algn="l"/>
            <a:r>
              <a:rPr lang="en-US" sz="1800" b="1" i="1" u="none" strike="noStrike" baseline="0" dirty="0">
                <a:latin typeface="Arial" panose="020B0604020202020204" pitchFamily="34" charset="0"/>
              </a:rPr>
              <a:t>Strategy Planning Guidelines</a:t>
            </a:r>
          </a:p>
          <a:p>
            <a:pPr algn="l"/>
            <a:r>
              <a:rPr lang="en-US" sz="1800" b="1" i="0" u="none" strike="noStrike" baseline="0" dirty="0">
                <a:latin typeface="Arial" panose="020B0604020202020204" pitchFamily="34" charset="0"/>
              </a:rPr>
              <a:t>Whitewater, WI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069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47A27B7-7C3F-C81A-55E2-E46E3EF72A3B}"/>
              </a:ext>
            </a:extLst>
          </p:cNvPr>
          <p:cNvSpPr txBox="1"/>
          <p:nvPr/>
        </p:nvSpPr>
        <p:spPr>
          <a:xfrm>
            <a:off x="347241" y="416690"/>
            <a:ext cx="11632556" cy="6683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70585" marR="0">
              <a:buNone/>
            </a:pPr>
            <a:r>
              <a:rPr lang="en-US" sz="1800" b="1" spc="-1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Tracy Cross, April 12, 2024</a:t>
            </a:r>
          </a:p>
          <a:p>
            <a:pPr marL="870585" marR="0">
              <a:buNone/>
            </a:pPr>
            <a:endParaRPr lang="en-US" b="1" spc="-10" dirty="0">
              <a:solidFill>
                <a:srgbClr val="11111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870585" marR="0">
              <a:buNone/>
            </a:pPr>
            <a:r>
              <a:rPr lang="en-US" sz="1800" b="1" spc="-1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CLOSING</a:t>
            </a:r>
            <a:r>
              <a:rPr lang="en-US" sz="1800" b="1" spc="-15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spc="-1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REMARKS</a:t>
            </a:r>
            <a:endParaRPr lang="en-US" sz="1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>
              <a:spcBef>
                <a:spcPts val="90"/>
              </a:spcBef>
              <a:buNone/>
            </a:pPr>
            <a:r>
              <a:rPr lang="en-US" sz="18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endParaRPr lang="en-US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864870" marR="791845" indent="2540" algn="just">
              <a:lnSpc>
                <a:spcPct val="105000"/>
              </a:lnSpc>
            </a:pP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It</a:t>
            </a:r>
            <a:r>
              <a:rPr lang="en-US" sz="2400" spc="-55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2400" spc="-6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possible</a:t>
            </a:r>
            <a:r>
              <a:rPr lang="en-US" sz="2400" spc="-5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that</a:t>
            </a:r>
            <a:r>
              <a:rPr lang="en-US" sz="2400" spc="-15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2400" spc="-35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City</a:t>
            </a:r>
            <a:r>
              <a:rPr lang="en-US" sz="2400" spc="-1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2400" spc="-35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Whitewater will</a:t>
            </a:r>
            <a:r>
              <a:rPr lang="en-US" sz="2400" spc="-45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need</a:t>
            </a:r>
            <a:r>
              <a:rPr lang="en-US" sz="2400" spc="-35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2400" spc="-15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consider some</a:t>
            </a:r>
            <a:r>
              <a:rPr lang="en-US" sz="2400" spc="-4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type</a:t>
            </a:r>
            <a:r>
              <a:rPr lang="en-US" sz="2400" spc="-35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2400" spc="-35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incentive</a:t>
            </a:r>
            <a:r>
              <a:rPr lang="en-US" sz="2400" spc="-15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</a:t>
            </a:r>
            <a:r>
              <a:rPr lang="en-US" sz="2400" spc="-5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concession to</a:t>
            </a:r>
            <a:r>
              <a:rPr lang="en-US" sz="2400" spc="-3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help bring properly positioned rental housing product to market.</a:t>
            </a:r>
            <a:r>
              <a:rPr lang="en-US" sz="2400" spc="2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While this will be determined through the planning process, it is something to consider</a:t>
            </a:r>
            <a:r>
              <a:rPr lang="en-US" sz="2400" dirty="0">
                <a:solidFill>
                  <a:srgbClr val="42424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r>
              <a:rPr lang="en-US" sz="2400" spc="200" dirty="0">
                <a:solidFill>
                  <a:srgbClr val="42424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With this said, however, it is unlikely that </a:t>
            </a:r>
            <a:r>
              <a:rPr lang="en-US" sz="2400" b="1" i="1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abnormal </a:t>
            </a:r>
            <a:r>
              <a:rPr lang="en-US" sz="2400" b="1" spc="-1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incentives/concessions</a:t>
            </a:r>
            <a:r>
              <a:rPr lang="en-US" sz="2400" b="1" spc="-6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spc="-1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would</a:t>
            </a:r>
            <a:r>
              <a:rPr lang="en-US" sz="2400" spc="-3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spc="-1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</a:t>
            </a:r>
            <a:r>
              <a:rPr lang="en-US" sz="2400" spc="-6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spc="-1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required as</a:t>
            </a:r>
            <a:r>
              <a:rPr lang="en-US" sz="2400" spc="-4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spc="-1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2400" spc="-25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spc="-1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established benchmark</a:t>
            </a:r>
            <a:r>
              <a:rPr lang="en-US" sz="2400" spc="7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spc="-1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rents</a:t>
            </a:r>
            <a:r>
              <a:rPr lang="en-US" sz="2400" spc="-4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spc="-1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are</a:t>
            </a:r>
            <a:r>
              <a:rPr lang="en-US" sz="2400" spc="-2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spc="-1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generally</a:t>
            </a:r>
            <a:r>
              <a:rPr lang="en-US" sz="2400" spc="6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spc="-1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consistent with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new/newer market </a:t>
            </a:r>
            <a:r>
              <a:rPr lang="en-US" sz="2400" dirty="0" err="1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comparables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although rising construction costs may require some assistance in</a:t>
            </a:r>
            <a:r>
              <a:rPr lang="en-US" sz="2400" spc="-1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this regard.</a:t>
            </a:r>
            <a:r>
              <a:rPr lang="en-US" sz="2400" spc="2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 example of incentives being utilized by other municipalities</a:t>
            </a:r>
            <a:r>
              <a:rPr lang="en-US" sz="2400" spc="-2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 bridge the gap between costs and</a:t>
            </a:r>
            <a:r>
              <a:rPr lang="en-US" sz="2400" spc="-7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2A2A2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"needed"</a:t>
            </a:r>
            <a:r>
              <a:rPr lang="en-US" sz="2400" spc="-65" dirty="0">
                <a:solidFill>
                  <a:srgbClr val="2A2A2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rents</a:t>
            </a:r>
            <a:r>
              <a:rPr lang="en-US" sz="2400" spc="-65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include</a:t>
            </a:r>
            <a:r>
              <a:rPr lang="en-US" sz="2400" spc="-65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Tax</a:t>
            </a:r>
            <a:r>
              <a:rPr lang="en-US" sz="2400" spc="-65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Increment</a:t>
            </a:r>
            <a:r>
              <a:rPr lang="en-US" sz="2400" spc="-5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Financing</a:t>
            </a:r>
            <a:r>
              <a:rPr lang="en-US" sz="2400" spc="-45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(TIF)</a:t>
            </a:r>
            <a:r>
              <a:rPr lang="en-US" sz="2400" spc="-7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and/or</a:t>
            </a:r>
            <a:r>
              <a:rPr lang="en-US" sz="2400" spc="-3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land</a:t>
            </a:r>
            <a:r>
              <a:rPr lang="en-US" sz="2400" spc="-5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subsidies</a:t>
            </a:r>
            <a:r>
              <a:rPr lang="en-US" sz="2400" spc="-2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</a:t>
            </a:r>
            <a:r>
              <a:rPr lang="en-US" sz="2400" spc="-65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land</a:t>
            </a:r>
            <a:r>
              <a:rPr lang="en-US" sz="2400" spc="-6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subordination,</a:t>
            </a:r>
            <a:r>
              <a:rPr lang="en-US" sz="2400" spc="-7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2A2A2A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i.e., </a:t>
            </a:r>
            <a:r>
              <a:rPr lang="en-US" sz="24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reducing the cost of land.</a:t>
            </a:r>
          </a:p>
          <a:p>
            <a:pPr marL="0" marR="2249170">
              <a:spcBef>
                <a:spcPts val="5"/>
              </a:spcBef>
              <a:buNone/>
            </a:pPr>
            <a:r>
              <a:rPr lang="en-US" sz="18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Rental</a:t>
            </a:r>
            <a:r>
              <a:rPr lang="en-US" sz="1800" b="1" spc="16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Housing</a:t>
            </a:r>
            <a:r>
              <a:rPr lang="en-US" sz="1800" b="1" spc="6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Market</a:t>
            </a:r>
            <a:r>
              <a:rPr lang="en-US" sz="1800" b="1" spc="1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Analysis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2244090">
              <a:spcBef>
                <a:spcPts val="45"/>
              </a:spcBef>
              <a:buNone/>
            </a:pPr>
            <a:r>
              <a:rPr lang="en-US" sz="1800" spc="-5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--</a:t>
            </a:r>
            <a:r>
              <a:rPr lang="en-US" sz="1800" spc="-6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spc="-5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800" b="1" spc="-6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spc="-5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Strategy</a:t>
            </a:r>
            <a:r>
              <a:rPr lang="en-US" sz="1800" b="1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spc="-5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Plan</a:t>
            </a:r>
            <a:r>
              <a:rPr lang="en-US" sz="1800" b="1" spc="4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spc="-5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-­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2252345">
              <a:spcBef>
                <a:spcPts val="125"/>
              </a:spcBef>
            </a:pPr>
            <a:r>
              <a:rPr lang="en-US" sz="1800" b="1" spc="-3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Whitewater,</a:t>
            </a:r>
            <a:r>
              <a:rPr lang="en-US" sz="1800" b="1" spc="15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spc="-4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Wisconsin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864870" marR="791845" indent="2540" algn="just">
              <a:lnSpc>
                <a:spcPct val="105000"/>
              </a:lnSpc>
            </a:pPr>
            <a:endParaRPr lang="en-US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729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3EF828E-82F0-E37A-0C76-2799C71A22F5}"/>
              </a:ext>
            </a:extLst>
          </p:cNvPr>
          <p:cNvSpPr txBox="1"/>
          <p:nvPr/>
        </p:nvSpPr>
        <p:spPr>
          <a:xfrm>
            <a:off x="601883" y="1192191"/>
            <a:ext cx="10903351" cy="5358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troubling is that I had to submit an open records request, as the city didn’t seem willing to provide all the communications between the city staff and Tracy Cross and Associates.</a:t>
            </a: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thought it might be helpful to try and better understand what changes so quickly go from a no incentives to possibly some if they do certain things. </a:t>
            </a: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reviewed their presentations and suggestions for the Slater 128 apartments.</a:t>
            </a: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guess that I might not understand as I could not find any thing that might make it eligible for </a:t>
            </a:r>
            <a:r>
              <a:rPr lang="en-US" sz="2400" b="1" i="1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abnormal </a:t>
            </a:r>
            <a:r>
              <a:rPr lang="en-US" sz="2400" b="1" spc="-1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incentives/concessions.</a:t>
            </a:r>
            <a:r>
              <a:rPr lang="en-US" sz="2400" b="1" spc="-6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</a:pPr>
            <a:r>
              <a:rPr lang="en-US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submitted my open records request to the city on February 5, 2025.</a:t>
            </a:r>
          </a:p>
          <a:p>
            <a:pPr marL="0" marR="0">
              <a:lnSpc>
                <a:spcPct val="115000"/>
              </a:lnSpc>
              <a:spcAft>
                <a:spcPts val="800"/>
              </a:spcAft>
            </a:pPr>
            <a:r>
              <a:rPr lang="en-US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have now received the emails and going over the documents. Too soon to report. </a:t>
            </a:r>
          </a:p>
          <a:p>
            <a:pPr marL="0" marR="0">
              <a:lnSpc>
                <a:spcPct val="115000"/>
              </a:lnSpc>
              <a:spcAft>
                <a:spcPts val="800"/>
              </a:spcAft>
            </a:pP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863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35ABAC6-24E9-DE27-C84D-13FCCDC4E764}"/>
              </a:ext>
            </a:extLst>
          </p:cNvPr>
          <p:cNvSpPr txBox="1"/>
          <p:nvPr/>
        </p:nvSpPr>
        <p:spPr>
          <a:xfrm>
            <a:off x="412830" y="902715"/>
            <a:ext cx="11366340" cy="6447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>
              <a:lnSpc>
                <a:spcPct val="115000"/>
              </a:lnSpc>
              <a:spcAft>
                <a:spcPts val="800"/>
              </a:spcAft>
            </a:pPr>
            <a:r>
              <a:rPr lang="en-US" sz="2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Industrial Land Purchase for 60 Apartments</a:t>
            </a:r>
            <a:endParaRPr lang="en-US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90% reimbursement of property tax due for seventeen years is hard to understand.</a:t>
            </a:r>
          </a:p>
          <a:p>
            <a:pPr marL="342900" marR="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have made a comparison to another large apartment that the city is subsidizing just three blocks away. </a:t>
            </a:r>
          </a:p>
          <a:p>
            <a:pPr marL="342900" marR="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city is providing $5.1 million for the apartment complex with 128 units and this one is 60 units. </a:t>
            </a:r>
          </a:p>
          <a:p>
            <a:pPr marL="342900" marR="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will estimate using the subsidy level requested that it will be $2.4 million. </a:t>
            </a:r>
            <a:endParaRPr lang="en-US" sz="22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r>
              <a:rPr lang="en-US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wo apartments within three blocks of each other,  the city </a:t>
            </a:r>
            <a:r>
              <a:rPr lang="en-US" sz="2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will be </a:t>
            </a:r>
            <a:r>
              <a:rPr lang="en-US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providing about $7.4 million. </a:t>
            </a:r>
          </a:p>
          <a:p>
            <a:pPr marL="342900" marR="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math works out to about 20% of the cost to build out the apartments. </a:t>
            </a:r>
          </a:p>
          <a:p>
            <a:pPr marL="342900" marR="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do not believe we should provide any TIF subsidies. </a:t>
            </a:r>
          </a:p>
          <a:p>
            <a:pPr marL="342900" marR="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However, if you just compare us to Waterford where they only provided 10% and 7.5% of the total cost. Whitewater has left $3.7 + million on the table. </a:t>
            </a:r>
          </a:p>
          <a:p>
            <a:pPr marL="0" marR="0">
              <a:lnSpc>
                <a:spcPct val="115000"/>
              </a:lnSpc>
              <a:spcAft>
                <a:spcPts val="800"/>
              </a:spcAft>
            </a:pPr>
            <a:r>
              <a:rPr lang="en-US" sz="2200" b="1" u="sng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ask why</a:t>
            </a:r>
            <a:r>
              <a:rPr lang="en-US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96649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CB162F-FB23-F357-4A10-126C9775807D}"/>
              </a:ext>
            </a:extLst>
          </p:cNvPr>
          <p:cNvSpPr txBox="1"/>
          <p:nvPr/>
        </p:nvSpPr>
        <p:spPr>
          <a:xfrm>
            <a:off x="891251" y="1250066"/>
            <a:ext cx="10058399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en-US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Industrial Land Purchase for 60 Apartments</a:t>
            </a:r>
            <a:endParaRPr lang="en-US" sz="2400" u="none" strike="noStrike" dirty="0">
              <a:effectLst/>
            </a:endParaRPr>
          </a:p>
          <a:p>
            <a:pPr algn="ctr" fontAlgn="b"/>
            <a:endParaRPr lang="en-US" sz="2400" dirty="0"/>
          </a:p>
          <a:p>
            <a:pPr algn="ctr" fontAlgn="b"/>
            <a:r>
              <a:rPr lang="en-US" sz="2400" u="none" strike="noStrike" dirty="0">
                <a:effectLst/>
              </a:rPr>
              <a:t>Main Court M1</a:t>
            </a:r>
          </a:p>
          <a:p>
            <a:pPr algn="ctr" fontAlgn="b"/>
            <a:r>
              <a:rPr lang="en-US" sz="2400" dirty="0"/>
              <a:t>Projected to be on the following agendas</a:t>
            </a:r>
            <a:endParaRPr lang="en-US" sz="2400" u="none" strike="noStrike" dirty="0">
              <a:effectLst/>
            </a:endParaRPr>
          </a:p>
          <a:p>
            <a:pPr algn="ctr" fontAlgn="b"/>
            <a:endParaRPr lang="en-US" sz="2400" dirty="0"/>
          </a:p>
          <a:p>
            <a:pPr marL="342900" indent="-342900" fontAlgn="b"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</a:rPr>
              <a:t>Plan &amp; Architectural Review Meeting </a:t>
            </a:r>
          </a:p>
          <a:p>
            <a:pPr fontAlgn="b"/>
            <a:r>
              <a:rPr lang="en-US" sz="2400" dirty="0"/>
              <a:t>	Monday, April 14, 6:00 PM</a:t>
            </a:r>
            <a:r>
              <a:rPr lang="en-US" sz="2400" baseline="30000" dirty="0"/>
              <a:t>  </a:t>
            </a:r>
          </a:p>
          <a:p>
            <a:pPr algn="ctr" fontAlgn="b"/>
            <a:endParaRPr lang="en-US" sz="2400" dirty="0">
              <a:effectLst/>
            </a:endParaRPr>
          </a:p>
          <a:p>
            <a:pPr marL="342900" indent="-342900" fontAlgn="b"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</a:rPr>
              <a:t>Community Development Authority </a:t>
            </a:r>
          </a:p>
          <a:p>
            <a:pPr fontAlgn="b"/>
            <a:r>
              <a:rPr lang="en-US" sz="2400" dirty="0"/>
              <a:t>	Thursday, April 17. 5:30 PM</a:t>
            </a:r>
            <a:endParaRPr lang="en-US" sz="2400" dirty="0">
              <a:effectLst/>
            </a:endParaRPr>
          </a:p>
          <a:p>
            <a:pPr algn="ctr" fontAlgn="b"/>
            <a:endParaRPr lang="en-US" sz="2400" u="none" strike="noStrike" dirty="0">
              <a:effectLst/>
            </a:endParaRPr>
          </a:p>
          <a:p>
            <a:pPr algn="ctr" fontAlgn="b"/>
            <a:endParaRPr lang="en-US" sz="2400" b="0" i="0" dirty="0">
              <a:solidFill>
                <a:srgbClr val="000000"/>
              </a:solidFill>
              <a:latin typeface="Aptos Narrow" panose="020B0004020202020204" pitchFamily="34" charset="0"/>
            </a:endParaRPr>
          </a:p>
          <a:p>
            <a:pPr algn="ctr" fontAlgn="b"/>
            <a:endParaRPr lang="en-US" sz="2400" u="none" strike="noStrike" dirty="0">
              <a:solidFill>
                <a:srgbClr val="000000"/>
              </a:solidFill>
              <a:effectLst/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995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59C1CA6-FD28-978E-F8B7-3D2B56B7926E}"/>
              </a:ext>
            </a:extLst>
          </p:cNvPr>
          <p:cNvSpPr txBox="1"/>
          <p:nvPr/>
        </p:nvSpPr>
        <p:spPr>
          <a:xfrm>
            <a:off x="405114" y="1632030"/>
            <a:ext cx="11678856" cy="3660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Industrial Land Purchase for 60 Apartments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endParaRPr lang="en-US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city has three</a:t>
            </a:r>
            <a:r>
              <a:rPr lang="en-US" sz="2400" b="1" u="sng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STRIKES</a:t>
            </a: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on this one:</a:t>
            </a:r>
          </a:p>
          <a:p>
            <a:pPr marL="285750" marR="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Strike One: selling valuable industrial zoned land for apartments.</a:t>
            </a:r>
          </a:p>
          <a:p>
            <a:pPr marL="285750" marR="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Strike Two: Probably providing a $2.4 Million TIF subsidy for unneeded apartments.</a:t>
            </a:r>
          </a:p>
          <a:p>
            <a:pPr marL="285750" marR="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Strike Three: giving two times more TIF subsidy than other regional communities.</a:t>
            </a:r>
          </a:p>
          <a:p>
            <a:pPr marL="0" marR="0">
              <a:lnSpc>
                <a:spcPct val="115000"/>
              </a:lnSpc>
              <a:spcAft>
                <a:spcPts val="800"/>
              </a:spcAft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Again, </a:t>
            </a:r>
            <a:r>
              <a:rPr lang="en-US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WHY</a:t>
            </a: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48818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BFE7FD-6994-7BD5-E47F-25FBB1C41695}"/>
              </a:ext>
            </a:extLst>
          </p:cNvPr>
          <p:cNvSpPr txBox="1"/>
          <p:nvPr/>
        </p:nvSpPr>
        <p:spPr>
          <a:xfrm>
            <a:off x="729205" y="2101489"/>
            <a:ext cx="11019099" cy="3050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What is interesting is that the city finally provided copies of developers’ agreements recently to the city council in the hopes of justifying apartment subsidies. </a:t>
            </a:r>
          </a:p>
          <a:p>
            <a:pPr marL="342900" marR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 all fairness, those documents only demonstrate how far out of order the city is from reality. </a:t>
            </a:r>
          </a:p>
          <a:p>
            <a:pPr marL="342900" marR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 have reviewed all the documents sent out by the city and I highlighted some of them on the following slide</a:t>
            </a:r>
          </a:p>
        </p:txBody>
      </p:sp>
    </p:spTree>
    <p:extLst>
      <p:ext uri="{BB962C8B-B14F-4D97-AF65-F5344CB8AC3E}">
        <p14:creationId xmlns:p14="http://schemas.microsoft.com/office/powerpoint/2010/main" val="3002003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8371FE3-43E6-1C17-EE9D-2AFF92A86C8D}"/>
              </a:ext>
            </a:extLst>
          </p:cNvPr>
          <p:cNvSpPr txBox="1"/>
          <p:nvPr/>
        </p:nvSpPr>
        <p:spPr>
          <a:xfrm>
            <a:off x="544010" y="694482"/>
            <a:ext cx="11111696" cy="5409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Waterford projects provide 50% deferral of tax increment revenue to a maximum incentive of $200.000 on one and $150,000 on another compared to Whitewater’s 90% and 85%. </a:t>
            </a:r>
          </a:p>
          <a:p>
            <a:pPr marL="285750" marR="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The developers cost to build is $2,000,000. </a:t>
            </a:r>
          </a:p>
          <a:p>
            <a:pPr marL="285750" marR="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That translates into a10 % and 7.5% of the total project cost as an incentive to build. </a:t>
            </a:r>
          </a:p>
          <a:p>
            <a:pPr marL="285750" marR="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If you do the same math on the project described in Elkhorn where they use 55% tax deferral, you get a 12.5% incentive.</a:t>
            </a:r>
          </a:p>
          <a:p>
            <a:pPr marL="285750" marR="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When you do the same on the Slater 128-unit apartment project on the east </a:t>
            </a:r>
            <a:r>
              <a:rPr lang="en-US" sz="20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side </a:t>
            </a:r>
            <a:r>
              <a:rPr lang="en-US" sz="2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you get a projected city investment of 20% of the total cost to build</a:t>
            </a:r>
          </a:p>
          <a:p>
            <a:pPr marL="285750" marR="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If you do the math on the Neuman homes project on the northwest side, you get 23% of funding subsidy. </a:t>
            </a:r>
          </a:p>
          <a:p>
            <a:pPr marL="285750" marR="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The city could have saved over $3,000,000 just on these two projects, if they followed either the Waterford or Elkhorn examples. </a:t>
            </a:r>
          </a:p>
          <a:p>
            <a:pPr marL="285750" marR="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The TIF benefits to a developer need to be weighed against the additional cost to the city taxpayers. </a:t>
            </a:r>
          </a:p>
        </p:txBody>
      </p:sp>
    </p:spTree>
    <p:extLst>
      <p:ext uri="{BB962C8B-B14F-4D97-AF65-F5344CB8AC3E}">
        <p14:creationId xmlns:p14="http://schemas.microsoft.com/office/powerpoint/2010/main" val="1269614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E2B95-09E8-20FC-D938-6E4374C92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7161B-13E1-9503-B156-6E5E72F27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70136"/>
          </a:xfrm>
        </p:spPr>
        <p:txBody>
          <a:bodyPr/>
          <a:lstStyle/>
          <a:p>
            <a:r>
              <a:rPr lang="en-US" dirty="0"/>
              <a:t>TIF Approved and Proposed 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419A9CF2-5F51-F864-6875-D8C6307F6C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7826659"/>
              </p:ext>
            </p:extLst>
          </p:nvPr>
        </p:nvGraphicFramePr>
        <p:xfrm>
          <a:off x="578734" y="1238491"/>
          <a:ext cx="11091440" cy="55195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57856">
                  <a:extLst>
                    <a:ext uri="{9D8B030D-6E8A-4147-A177-3AD203B41FA5}">
                      <a16:colId xmlns:a16="http://schemas.microsoft.com/office/drawing/2014/main" val="2852595269"/>
                    </a:ext>
                  </a:extLst>
                </a:gridCol>
                <a:gridCol w="2657856">
                  <a:extLst>
                    <a:ext uri="{9D8B030D-6E8A-4147-A177-3AD203B41FA5}">
                      <a16:colId xmlns:a16="http://schemas.microsoft.com/office/drawing/2014/main" val="3623918093"/>
                    </a:ext>
                  </a:extLst>
                </a:gridCol>
                <a:gridCol w="2657856">
                  <a:extLst>
                    <a:ext uri="{9D8B030D-6E8A-4147-A177-3AD203B41FA5}">
                      <a16:colId xmlns:a16="http://schemas.microsoft.com/office/drawing/2014/main" val="2384990028"/>
                    </a:ext>
                  </a:extLst>
                </a:gridCol>
                <a:gridCol w="3117872">
                  <a:extLst>
                    <a:ext uri="{9D8B030D-6E8A-4147-A177-3AD203B41FA5}">
                      <a16:colId xmlns:a16="http://schemas.microsoft.com/office/drawing/2014/main" val="3295272838"/>
                    </a:ext>
                  </a:extLst>
                </a:gridCol>
              </a:tblGrid>
              <a:tr h="28445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Project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Total TIF Subsidy 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Assessed Value 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City Subsidy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60878324"/>
                  </a:ext>
                </a:extLst>
              </a:tr>
              <a:tr h="61610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Neuman Southwest  WW Homes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$           11,494,628.00 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$        46,435,000.00 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24.7%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52260016"/>
                  </a:ext>
                </a:extLst>
              </a:tr>
              <a:tr h="61610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Neuman Southwest  WW Apart.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$             2,400,000.00 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$        11,565,000.00 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20.7%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94242600"/>
                  </a:ext>
                </a:extLst>
              </a:tr>
              <a:tr h="41337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Main Court M1 zoned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rgbClr val="FF0000"/>
                          </a:solidFill>
                          <a:effectLst/>
                        </a:rPr>
                        <a:t> $             2,400,000.00 </a:t>
                      </a:r>
                      <a:endParaRPr lang="en-US" sz="1800" b="0" i="0" u="none" strike="noStrike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$        11,565,000.00 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20.7%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63187631"/>
                  </a:ext>
                </a:extLst>
              </a:tr>
              <a:tr h="41337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Morraine</a:t>
                      </a:r>
                      <a:r>
                        <a:rPr lang="en-US" sz="1800" u="none" strike="noStrike" dirty="0">
                          <a:effectLst/>
                        </a:rPr>
                        <a:t> View Parkway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$             5,093,127.00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$        24,600,000.00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20.7%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91230015"/>
                  </a:ext>
                </a:extLst>
              </a:tr>
              <a:tr h="41337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Meadowview Court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$                 372,000.00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10,450,000.00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3.5%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57769711"/>
                  </a:ext>
                </a:extLst>
              </a:tr>
              <a:tr h="55424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Neuman </a:t>
                      </a:r>
                      <a:r>
                        <a:rPr lang="en-US" sz="1800" u="none" strike="noStrike" dirty="0" err="1">
                          <a:effectLst/>
                        </a:rPr>
                        <a:t>Parkcrest</a:t>
                      </a:r>
                      <a:r>
                        <a:rPr lang="en-US" sz="1800" u="none" strike="noStrike" dirty="0">
                          <a:effectLst/>
                        </a:rPr>
                        <a:t> 19 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$             1,579,834.00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$          6,838,290.00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23.1%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93829658"/>
                  </a:ext>
                </a:extLst>
              </a:tr>
              <a:tr h="284451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10849147"/>
                  </a:ext>
                </a:extLst>
              </a:tr>
              <a:tr h="28445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Estimated *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55617653"/>
                  </a:ext>
                </a:extLst>
              </a:tr>
              <a:tr h="28445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Total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$           23,339,589.00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$     111,453,290.00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20.9%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1320677"/>
                  </a:ext>
                </a:extLst>
              </a:tr>
              <a:tr h="372885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817288"/>
                  </a:ext>
                </a:extLst>
              </a:tr>
              <a:tr h="41337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Total subsidy of Apt.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$             9,893,127.00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Waterford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7.5% and 10%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26376943"/>
                  </a:ext>
                </a:extLst>
              </a:tr>
              <a:tr h="284451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Elkhorn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12.5%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9144081"/>
                  </a:ext>
                </a:extLst>
              </a:tr>
              <a:tr h="28445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Total Subsidy of Homes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13,446,462.00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424819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8584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1675</TotalTime>
  <Words>1353</Words>
  <Application>Microsoft Office PowerPoint</Application>
  <PresentationFormat>Widescreen</PresentationFormat>
  <Paragraphs>170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Aptos Narrow</vt:lpstr>
      <vt:lpstr>Arial</vt:lpstr>
      <vt:lpstr>Symbol</vt:lpstr>
      <vt:lpstr>Office Theme</vt:lpstr>
      <vt:lpstr>Whitewater’s TIF Subsidies</vt:lpstr>
      <vt:lpstr>TIF Approved and Proposed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TIF Approved and Proposed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Jeffery Knight</dc:creator>
  <cp:lastModifiedBy>Jeffery Knight</cp:lastModifiedBy>
  <cp:revision>20</cp:revision>
  <cp:lastPrinted>2025-03-27T22:04:55Z</cp:lastPrinted>
  <dcterms:created xsi:type="dcterms:W3CDTF">2025-03-24T18:01:15Z</dcterms:created>
  <dcterms:modified xsi:type="dcterms:W3CDTF">2025-04-24T21:00:18Z</dcterms:modified>
</cp:coreProperties>
</file>